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8" r:id="rId2"/>
    <p:sldId id="277" r:id="rId3"/>
    <p:sldId id="280" r:id="rId4"/>
    <p:sldId id="276" r:id="rId5"/>
    <p:sldId id="279" r:id="rId6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55BE32D-D949-472F-8B45-DC8DEBA385C6}">
          <p14:sldIdLst>
            <p14:sldId id="278"/>
            <p14:sldId id="277"/>
          </p14:sldIdLst>
        </p14:section>
        <p14:section name="Раздел без заголовка" id="{B017FFBF-ED52-438D-A605-FC22D1C390FF}">
          <p14:sldIdLst>
            <p14:sldId id="280"/>
            <p14:sldId id="276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lina Projerina" initials="GP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91" autoAdjust="0"/>
  </p:normalViewPr>
  <p:slideViewPr>
    <p:cSldViewPr snapToGrid="0">
      <p:cViewPr varScale="1">
        <p:scale>
          <a:sx n="86" d="100"/>
          <a:sy n="86" d="100"/>
        </p:scale>
        <p:origin x="55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22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21" cy="4964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66" y="1"/>
            <a:ext cx="2930520" cy="4964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39F24-E70B-43B3-A5B1-F11E6381064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214"/>
            <a:ext cx="5408614" cy="4474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4425"/>
            <a:ext cx="2930521" cy="4964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66" y="9444425"/>
            <a:ext cx="2930520" cy="4964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84D53-7ECE-47B5-AF60-F499E798D3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2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636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4D53-7ECE-47B5-AF60-F499E798D3C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637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9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14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Макет аккредитации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 descr="Logo_mini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600" y="223839"/>
            <a:ext cx="863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hlinkClick r:id="" action="ppaction://noaction"/>
          </p:cNvPr>
          <p:cNvSpPr/>
          <p:nvPr userDrawn="1"/>
        </p:nvSpPr>
        <p:spPr>
          <a:xfrm>
            <a:off x="9457267" y="6561139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8" name="Прямоугольник 7">
            <a:hlinkClick r:id="" action="ppaction://noaction"/>
          </p:cNvPr>
          <p:cNvSpPr/>
          <p:nvPr userDrawn="1"/>
        </p:nvSpPr>
        <p:spPr>
          <a:xfrm>
            <a:off x="10020301" y="6556376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9" name="Прямоугольник 8">
            <a:hlinkClick r:id="" action="ppaction://noaction"/>
          </p:cNvPr>
          <p:cNvSpPr/>
          <p:nvPr userDrawn="1"/>
        </p:nvSpPr>
        <p:spPr>
          <a:xfrm>
            <a:off x="10566401" y="6557964"/>
            <a:ext cx="480484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10" name="Прямоугольник 9">
            <a:hlinkClick r:id="" action="ppaction://noaction"/>
          </p:cNvPr>
          <p:cNvSpPr/>
          <p:nvPr userDrawn="1"/>
        </p:nvSpPr>
        <p:spPr>
          <a:xfrm>
            <a:off x="11131551" y="6557964"/>
            <a:ext cx="478367" cy="295275"/>
          </a:xfrm>
          <a:prstGeom prst="rect">
            <a:avLst/>
          </a:prstGeom>
          <a:solidFill>
            <a:srgbClr val="FFFFD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15" name="Содержимое 13"/>
          <p:cNvSpPr>
            <a:spLocks noGrp="1"/>
          </p:cNvSpPr>
          <p:nvPr>
            <p:ph sz="quarter" idx="16"/>
          </p:nvPr>
        </p:nvSpPr>
        <p:spPr>
          <a:xfrm>
            <a:off x="334434" y="1160463"/>
            <a:ext cx="10945284" cy="3593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FF8400"/>
                </a:solidFill>
              </a:defRPr>
            </a:lvl1pPr>
          </a:lstStyle>
          <a:p>
            <a:pPr lvl="0"/>
            <a:r>
              <a:rPr lang="ru-RU" dirty="0" smtClean="0"/>
              <a:t>Образец</a:t>
            </a:r>
          </a:p>
          <a:p>
            <a:pPr lvl="0"/>
            <a:endParaRPr lang="ru-RU" dirty="0" err="1" smtClean="0"/>
          </a:p>
          <a:p>
            <a:pPr lvl="0"/>
            <a:endParaRPr lang="ru-RU" dirty="0" err="1" smtClean="0"/>
          </a:p>
        </p:txBody>
      </p:sp>
      <p:sp>
        <p:nvSpPr>
          <p:cNvPr id="16" name="Содержимое 13"/>
          <p:cNvSpPr>
            <a:spLocks noGrp="1"/>
          </p:cNvSpPr>
          <p:nvPr>
            <p:ph sz="quarter" idx="17"/>
          </p:nvPr>
        </p:nvSpPr>
        <p:spPr>
          <a:xfrm>
            <a:off x="311454" y="1646951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 smtClean="0"/>
              <a:t>Образец</a:t>
            </a:r>
          </a:p>
          <a:p>
            <a:pPr lvl="0"/>
            <a:endParaRPr lang="ru-RU" dirty="0" err="1" smtClean="0"/>
          </a:p>
          <a:p>
            <a:pPr lvl="0"/>
            <a:endParaRPr lang="ru-RU" dirty="0" err="1" smtClean="0"/>
          </a:p>
        </p:txBody>
      </p:sp>
      <p:sp>
        <p:nvSpPr>
          <p:cNvPr id="17" name="Содержимое 13"/>
          <p:cNvSpPr>
            <a:spLocks noGrp="1"/>
          </p:cNvSpPr>
          <p:nvPr>
            <p:ph sz="quarter" idx="18"/>
          </p:nvPr>
        </p:nvSpPr>
        <p:spPr>
          <a:xfrm>
            <a:off x="319859" y="2078998"/>
            <a:ext cx="10945284" cy="34189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200" b="0">
                <a:solidFill>
                  <a:srgbClr val="4C4C4C"/>
                </a:solidFill>
              </a:defRPr>
            </a:lvl1pPr>
          </a:lstStyle>
          <a:p>
            <a:pPr lvl="0"/>
            <a:r>
              <a:rPr lang="ru-RU" dirty="0" smtClean="0"/>
              <a:t>Образец</a:t>
            </a:r>
          </a:p>
          <a:p>
            <a:pPr lvl="0"/>
            <a:endParaRPr lang="ru-RU" dirty="0" err="1" smtClean="0"/>
          </a:p>
        </p:txBody>
      </p:sp>
      <p:sp>
        <p:nvSpPr>
          <p:cNvPr id="19" name="Содержимое 8"/>
          <p:cNvSpPr>
            <a:spLocks noGrp="1"/>
          </p:cNvSpPr>
          <p:nvPr>
            <p:ph sz="quarter" idx="13"/>
          </p:nvPr>
        </p:nvSpPr>
        <p:spPr>
          <a:xfrm>
            <a:off x="334434" y="188914"/>
            <a:ext cx="9432953" cy="7523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4C4C4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B2C477-4C72-4929-9259-55E9A40329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5811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54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95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16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37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06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44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4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4395-43F2-4EF3-BB8F-031C5533DA7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24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74395-43F2-4EF3-BB8F-031C5533DA70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7920-8056-4AB6-ABD7-4F2931A1A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03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7"/>
          </p:nvPr>
        </p:nvSpPr>
        <p:spPr>
          <a:xfrm>
            <a:off x="488514" y="1646950"/>
            <a:ext cx="10768223" cy="4958801"/>
          </a:xfrm>
        </p:spPr>
        <p:txBody>
          <a:bodyPr>
            <a:normAutofit/>
          </a:bodyPr>
          <a:lstStyle/>
          <a:p>
            <a:pPr algn="ctr"/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ПРОИЗВОДСТВА СЕМЯН СЕЛЬСКОХОЗЯЙСТВЕННЫХ КУЛЬТУР, ДОКУМЕНТЫ, ПОДТВЕРЖДАЮЩИЕ СОРТОВЫЕ И ПОСЕВНЫЕ КАЧЕСТВА СЕМЯН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8000"/>
                </a:solidFill>
                <a:cs typeface="Times New Roman" pitchFamily="18" charset="0"/>
              </a:rPr>
              <a:t>          Заместитель руководителя филиала </a:t>
            </a:r>
          </a:p>
          <a:p>
            <a:r>
              <a:rPr lang="ru-RU" sz="1800" dirty="0" smtClean="0">
                <a:solidFill>
                  <a:srgbClr val="008000"/>
                </a:solidFill>
                <a:cs typeface="Times New Roman" pitchFamily="18" charset="0"/>
              </a:rPr>
              <a:t>          ФГБУ </a:t>
            </a:r>
            <a:r>
              <a:rPr lang="ru-RU" sz="1800" dirty="0">
                <a:solidFill>
                  <a:srgbClr val="008000"/>
                </a:solidFill>
                <a:cs typeface="Times New Roman" pitchFamily="18" charset="0"/>
              </a:rPr>
              <a:t>«</a:t>
            </a:r>
            <a:r>
              <a:rPr lang="ru-RU" sz="1800" dirty="0" err="1">
                <a:solidFill>
                  <a:srgbClr val="008000"/>
                </a:solidFill>
                <a:cs typeface="Times New Roman" pitchFamily="18" charset="0"/>
              </a:rPr>
              <a:t>Россельхозцентр</a:t>
            </a:r>
            <a:r>
              <a:rPr lang="ru-RU" sz="1800" dirty="0">
                <a:solidFill>
                  <a:srgbClr val="008000"/>
                </a:solidFill>
                <a:cs typeface="Times New Roman" pitchFamily="18" charset="0"/>
              </a:rPr>
              <a:t>»</a:t>
            </a:r>
          </a:p>
          <a:p>
            <a:r>
              <a:rPr lang="ru-RU" sz="1800" dirty="0" smtClean="0">
                <a:solidFill>
                  <a:srgbClr val="008000"/>
                </a:solidFill>
                <a:cs typeface="Times New Roman" pitchFamily="18" charset="0"/>
              </a:rPr>
              <a:t>          по </a:t>
            </a:r>
            <a:r>
              <a:rPr lang="ru-RU" sz="1800" dirty="0">
                <a:solidFill>
                  <a:srgbClr val="008000"/>
                </a:solidFill>
                <a:cs typeface="Times New Roman" pitchFamily="18" charset="0"/>
              </a:rPr>
              <a:t>Архангельской области </a:t>
            </a:r>
            <a:r>
              <a:rPr lang="ru-RU" sz="1800" dirty="0" smtClean="0">
                <a:solidFill>
                  <a:srgbClr val="008000"/>
                </a:solidFill>
                <a:cs typeface="Times New Roman" pitchFamily="18" charset="0"/>
              </a:rPr>
              <a:t>                                                                                                          О.В</a:t>
            </a:r>
            <a:r>
              <a:rPr lang="ru-RU" sz="1800" dirty="0">
                <a:solidFill>
                  <a:srgbClr val="008000"/>
                </a:solidFill>
                <a:cs typeface="Times New Roman" pitchFamily="18" charset="0"/>
              </a:rPr>
              <a:t>. </a:t>
            </a:r>
            <a:r>
              <a:rPr lang="ru-RU" sz="1800" dirty="0" smtClean="0">
                <a:solidFill>
                  <a:srgbClr val="008000"/>
                </a:solidFill>
                <a:cs typeface="Times New Roman" pitchFamily="18" charset="0"/>
              </a:rPr>
              <a:t>Колесова  </a:t>
            </a:r>
            <a:endParaRPr lang="en-US" sz="1800" dirty="0">
              <a:solidFill>
                <a:srgbClr val="008000"/>
              </a:solidFill>
              <a:cs typeface="Times New Roman" pitchFamily="18" charset="0"/>
            </a:endParaRPr>
          </a:p>
          <a:p>
            <a:endParaRPr lang="ru-RU" sz="1800" dirty="0">
              <a:solidFill>
                <a:srgbClr val="008000"/>
              </a:solidFill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rgbClr val="008000"/>
                </a:solidFill>
                <a:cs typeface="Times New Roman" pitchFamily="18" charset="0"/>
              </a:rPr>
              <a:t>г. Архангельск</a:t>
            </a:r>
          </a:p>
          <a:p>
            <a:pPr algn="ctr"/>
            <a:r>
              <a:rPr lang="ru-RU" sz="1800" dirty="0" smtClean="0">
                <a:solidFill>
                  <a:srgbClr val="008000"/>
                </a:solidFill>
                <a:cs typeface="Times New Roman" pitchFamily="18" charset="0"/>
              </a:rPr>
              <a:t>31 января 2024 года</a:t>
            </a:r>
            <a:endParaRPr lang="ru-RU" sz="1800" dirty="0">
              <a:solidFill>
                <a:srgbClr val="008000"/>
              </a:solidFill>
              <a:cs typeface="Times New Roman" pitchFamily="18" charset="0"/>
            </a:endParaRPr>
          </a:p>
          <a:p>
            <a:pPr algn="ctr"/>
            <a:endParaRPr lang="ru-RU" sz="1800" dirty="0">
              <a:solidFill>
                <a:srgbClr val="008000"/>
              </a:solidFill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ФГБУ «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Россельхозцентр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92036" y="331304"/>
            <a:ext cx="9303051" cy="50674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сортовых и посевных качеств семян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7"/>
          </p:nvPr>
        </p:nvSpPr>
        <p:spPr>
          <a:xfrm>
            <a:off x="115024" y="1109922"/>
            <a:ext cx="10945284" cy="34189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/>
              <a:t>Схема взаимодействия с «</a:t>
            </a:r>
            <a:r>
              <a:rPr lang="ru-RU" sz="2800" dirty="0" err="1"/>
              <a:t>Россельхозцентром</a:t>
            </a:r>
            <a:r>
              <a:rPr lang="ru-RU" sz="2800" dirty="0"/>
              <a:t>»</a:t>
            </a:r>
          </a:p>
          <a:p>
            <a:endParaRPr lang="ru-RU" dirty="0"/>
          </a:p>
        </p:txBody>
      </p:sp>
      <p:pic>
        <p:nvPicPr>
          <p:cNvPr id="7" name="Picture 2" descr="Как правильно отобрать, подготовить и хранить семенной картофель? —  Ботанич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9" y="1905988"/>
            <a:ext cx="2121726" cy="159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761671" y="2064080"/>
            <a:ext cx="1535601" cy="1275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Заявка в ФГБУ «Россельхозцентр»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54966" y="1640114"/>
            <a:ext cx="2023123" cy="22661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период массового цветения специалисты 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про- водят сортовые обследования засеянных площадей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2" name="Picture 4" descr="https://sun9-35.userapi.com/impf/_Vl2GEm7VgX4TwIhmbXZWP0xmDlG1dfCt-qtsQ/4yZObAdzw8M.jpg?size=810x1080&amp;quality=95&amp;sign=cb1c2ee09000fdd9cf61f0ccfbde3e35&amp;type=alb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120" y="1710777"/>
            <a:ext cx="1646604" cy="219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Равнобедренный треугольник 12"/>
          <p:cNvSpPr/>
          <p:nvPr/>
        </p:nvSpPr>
        <p:spPr>
          <a:xfrm>
            <a:off x="1861459" y="3691510"/>
            <a:ext cx="2125683" cy="1264723"/>
          </a:xfrm>
          <a:prstGeom prst="triangle">
            <a:avLst>
              <a:gd name="adj" fmla="val 4888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ФГБУ «Россельхозцентр»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/>
          <p:cNvCxnSpPr>
            <a:endCxn id="13" idx="1"/>
          </p:cNvCxnSpPr>
          <p:nvPr/>
        </p:nvCxnSpPr>
        <p:spPr>
          <a:xfrm>
            <a:off x="2162795" y="3282543"/>
            <a:ext cx="218213" cy="10413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3" idx="5"/>
          </p:cNvCxnSpPr>
          <p:nvPr/>
        </p:nvCxnSpPr>
        <p:spPr>
          <a:xfrm flipV="1">
            <a:off x="3443849" y="3339190"/>
            <a:ext cx="317822" cy="9846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3388" y="3691510"/>
            <a:ext cx="16256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Срок документа</a:t>
            </a:r>
          </a:p>
          <a:p>
            <a:r>
              <a:rPr lang="ru-RU" sz="1100" dirty="0"/>
              <a:t> подтверждающий </a:t>
            </a:r>
          </a:p>
          <a:p>
            <a:r>
              <a:rPr lang="ru-RU" sz="1100" dirty="0"/>
              <a:t>качества семян истек</a:t>
            </a:r>
          </a:p>
          <a:p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2162796" y="2560819"/>
            <a:ext cx="1418566" cy="255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8643422" y="2580427"/>
            <a:ext cx="1153719" cy="255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269334" y="2576651"/>
            <a:ext cx="1160493" cy="223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061360" y="2023589"/>
            <a:ext cx="186013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/>
              <a:t>Срок документа</a:t>
            </a:r>
          </a:p>
          <a:p>
            <a:pPr algn="ctr"/>
            <a:r>
              <a:rPr lang="ru-RU" sz="1100" dirty="0"/>
              <a:t> подтверждающий </a:t>
            </a:r>
          </a:p>
          <a:p>
            <a:pPr algn="ctr"/>
            <a:r>
              <a:rPr lang="ru-RU" sz="1100" dirty="0"/>
              <a:t>качества семян актуален</a:t>
            </a:r>
          </a:p>
        </p:txBody>
      </p:sp>
      <p:sp>
        <p:nvSpPr>
          <p:cNvPr id="23" name="Овал 22"/>
          <p:cNvSpPr/>
          <p:nvPr/>
        </p:nvSpPr>
        <p:spPr>
          <a:xfrm>
            <a:off x="92036" y="5079996"/>
            <a:ext cx="3172691" cy="167442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Важно что выданный документ о посевных качествах картофеля действителен 30 дней и если вы не успели провести посадку в этот период необходимо вновь подтверждать посевные </a:t>
            </a:r>
            <a:r>
              <a:rPr lang="ru-RU" sz="1100" u="sng" dirty="0" smtClean="0">
                <a:solidFill>
                  <a:srgbClr val="C00000"/>
                </a:solidFill>
              </a:rPr>
              <a:t>!!</a:t>
            </a:r>
            <a:r>
              <a:rPr lang="ru-RU" sz="1400" u="sng" dirty="0" smtClean="0">
                <a:solidFill>
                  <a:srgbClr val="C00000"/>
                </a:solidFill>
              </a:rPr>
              <a:t>качества!!</a:t>
            </a:r>
            <a:endParaRPr lang="ru-RU" sz="1400" u="sng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833015" y="4661064"/>
            <a:ext cx="3146961" cy="12231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После уборки (после 2 недель и более) клубневой анализ для подтверждения качеств семян</a:t>
            </a:r>
          </a:p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5326808" y="4551218"/>
            <a:ext cx="2802576" cy="15022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Выдаем: сертификат или акт апробации + протокол испытаний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10800000">
            <a:off x="8236901" y="5127172"/>
            <a:ext cx="588564" cy="290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10619140" y="4055060"/>
            <a:ext cx="588564" cy="290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выдаваемых документов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6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9" t="33345" r="37495" b="14604"/>
          <a:stretch/>
        </p:blipFill>
        <p:spPr bwMode="auto">
          <a:xfrm>
            <a:off x="507999" y="1219198"/>
            <a:ext cx="4731657" cy="5347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21" t="25118" r="38117" b="10278"/>
          <a:stretch/>
        </p:blipFill>
        <p:spPr bwMode="auto">
          <a:xfrm>
            <a:off x="7271655" y="1248229"/>
            <a:ext cx="4354288" cy="534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3493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ФГБУ «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Россельхозцентр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46363585"/>
              </p:ext>
            </p:extLst>
          </p:nvPr>
        </p:nvGraphicFramePr>
        <p:xfrm>
          <a:off x="311150" y="1646238"/>
          <a:ext cx="10945812" cy="439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48604"/>
                <a:gridCol w="3648604"/>
                <a:gridCol w="36486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отдела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телефона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Контактное лицо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обл.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Вельск, ул. К. Маркса, д. 30-а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8(818 36) 6-31-53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8 991 054 23 66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Басова Анастасия Николаевна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обл.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Котлас, ул. Невского, д. 14 Б,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204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8(818 37) 51-124 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8 991 054 23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Недрышкина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Лариса Вадимовна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обл. </a:t>
                      </a:r>
                    </a:p>
                    <a:p>
                      <a:pPr algn="l"/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Устьянский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р-он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Шангалы, ул. Сельская, д.6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8(818 55) 5-46-13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8 991 054 23 70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Сысоева Маргарита Вениаминовна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Холмогоры, ул. Механизаторов, д. 2-б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8(818 30) 3-33-47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8 991 054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23 69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Зметная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Екатерина Владимировна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Архангельск, 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пр-т Ломоносова, д.206,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908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(818 2) 28-60-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(818 2) 65-33-84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Прожерина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Галина Петровна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6"/>
          </p:nvPr>
        </p:nvSpPr>
        <p:spPr>
          <a:xfrm>
            <a:off x="840273" y="3365771"/>
            <a:ext cx="10945284" cy="83657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007" y="299544"/>
            <a:ext cx="39004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ФГБУ «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Россельхозцентр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9902</TotalTime>
  <Words>299</Words>
  <Application>Microsoft Office PowerPoint</Application>
  <PresentationFormat>Широкоэкранный</PresentationFormat>
  <Paragraphs>67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Объемы оказания внебюджетных услуг  за 1 кв. 2015г. по сравнению с 1 кв. 2011г. вырос в 2 раза     о</dc:title>
  <dc:creator>Oksana Birukova</dc:creator>
  <cp:lastModifiedBy>Galina Projerina</cp:lastModifiedBy>
  <cp:revision>470</cp:revision>
  <cp:lastPrinted>2023-12-11T13:28:11Z</cp:lastPrinted>
  <dcterms:created xsi:type="dcterms:W3CDTF">2015-07-28T11:29:39Z</dcterms:created>
  <dcterms:modified xsi:type="dcterms:W3CDTF">2024-01-29T12:35:23Z</dcterms:modified>
</cp:coreProperties>
</file>